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9"/>
  </p:notesMasterIdLst>
  <p:handoutMasterIdLst>
    <p:handoutMasterId r:id="rId20"/>
  </p:handoutMasterIdLst>
  <p:sldIdLst>
    <p:sldId id="265" r:id="rId2"/>
    <p:sldId id="324" r:id="rId3"/>
    <p:sldId id="327" r:id="rId4"/>
    <p:sldId id="325" r:id="rId5"/>
    <p:sldId id="334" r:id="rId6"/>
    <p:sldId id="330" r:id="rId7"/>
    <p:sldId id="336" r:id="rId8"/>
    <p:sldId id="337" r:id="rId9"/>
    <p:sldId id="329" r:id="rId10"/>
    <p:sldId id="317" r:id="rId11"/>
    <p:sldId id="284" r:id="rId12"/>
    <p:sldId id="339" r:id="rId13"/>
    <p:sldId id="340" r:id="rId14"/>
    <p:sldId id="331" r:id="rId15"/>
    <p:sldId id="332" r:id="rId16"/>
    <p:sldId id="338" r:id="rId17"/>
    <p:sldId id="263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6811A2-93DD-C646-958D-41DD11C9979B}" v="2336" dt="2023-06-03T06:01:42.857"/>
    <p1510:client id="{F5267E73-9E56-4CB6-8401-BE5013E2719D}" v="594" dt="2023-06-03T02:08:01.510"/>
    <p1510:client id="{F9FF4660-22AC-4266-B28C-437813DE9319}" v="1" dt="2023-06-04T12:02:48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11"/>
        <p:guide pos="287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2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/>
          </a:p>
          <a:p>
            <a:pPr lvl="0"/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http/www.machinelearning.ru/" TargetMode="Externa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Golos Text DemiBold"/>
              </a:rPr>
              <a:t>Q-learning </a:t>
            </a:r>
            <a:r>
              <a:rPr lang="ru-RU" sz="4400">
                <a:solidFill>
                  <a:schemeClr val="bg1"/>
                </a:solidFill>
                <a:latin typeface="Golos Text DemiBold"/>
              </a:rPr>
              <a:t>и обучение с подкреплением</a:t>
            </a:r>
            <a:r>
              <a:rPr lang="en-US" sz="4400">
                <a:solidFill>
                  <a:schemeClr val="bg1"/>
                </a:solidFill>
                <a:latin typeface="Golos Text DemiBold"/>
              </a:rPr>
              <a:t>  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CF307-988F-07FD-920F-39B391E1020F}"/>
              </a:ext>
            </a:extLst>
          </p:cNvPr>
          <p:cNvSpPr txBox="1"/>
          <p:nvPr/>
        </p:nvSpPr>
        <p:spPr>
          <a:xfrm>
            <a:off x="301658" y="4138367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bg1"/>
                </a:solidFill>
              </a:rPr>
              <a:t>Презентацию подготовили: Нечаева Анна Анатольевна</a:t>
            </a:r>
            <a:r>
              <a:rPr lang="en">
                <a:solidFill>
                  <a:schemeClr val="bg1"/>
                </a:solidFill>
              </a:rPr>
              <a:t>, </a:t>
            </a:r>
            <a:r>
              <a:rPr lang="ru-RU">
                <a:solidFill>
                  <a:schemeClr val="bg1"/>
                </a:solidFill>
              </a:rPr>
              <a:t>Иванов Александр Константинович</a:t>
            </a:r>
            <a:r>
              <a:rPr lang="en">
                <a:solidFill>
                  <a:schemeClr val="bg1"/>
                </a:solidFill>
              </a:rPr>
              <a:t>, </a:t>
            </a:r>
            <a:r>
              <a:rPr lang="ru-RU" err="1">
                <a:solidFill>
                  <a:schemeClr val="bg1"/>
                </a:solidFill>
              </a:rPr>
              <a:t>Велюго</a:t>
            </a:r>
            <a:r>
              <a:rPr lang="ru-RU">
                <a:solidFill>
                  <a:schemeClr val="bg1"/>
                </a:solidFill>
              </a:rPr>
              <a:t> Кирилл Олегович</a:t>
            </a:r>
            <a:r>
              <a:rPr lang="en">
                <a:solidFill>
                  <a:schemeClr val="bg1"/>
                </a:solidFill>
              </a:rPr>
              <a:t>, </a:t>
            </a:r>
            <a:r>
              <a:rPr lang="ru-RU">
                <a:solidFill>
                  <a:schemeClr val="bg1"/>
                </a:solidFill>
              </a:rPr>
              <a:t>Воротников Андрей Андреевич</a:t>
            </a:r>
            <a:r>
              <a:rPr lang="en">
                <a:solidFill>
                  <a:schemeClr val="bg1"/>
                </a:solidFill>
              </a:rPr>
              <a:t>, </a:t>
            </a:r>
          </a:p>
          <a:p>
            <a:r>
              <a:rPr lang="ru-RU">
                <a:solidFill>
                  <a:schemeClr val="bg1"/>
                </a:solidFill>
              </a:rPr>
              <a:t>Сон Александр Игоревич из </a:t>
            </a:r>
            <a:r>
              <a:rPr lang="en">
                <a:solidFill>
                  <a:schemeClr val="bg1"/>
                </a:solidFill>
              </a:rPr>
              <a:t>R3138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pPr algn="ctr"/>
            <a:r>
              <a:rPr lang="ru-RU" sz="1400" err="1"/>
              <a:t>Ведяков</a:t>
            </a:r>
            <a:r>
              <a:rPr lang="ru-RU" sz="1400"/>
              <a:t> Алексей Алексеевич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46082" y="2933902"/>
            <a:ext cx="2921518" cy="269081"/>
          </a:xfrm>
        </p:spPr>
        <p:txBody>
          <a:bodyPr>
            <a:noAutofit/>
          </a:bodyPr>
          <a:lstStyle/>
          <a:p>
            <a:pPr algn="ctr"/>
            <a:r>
              <a:rPr lang="ru-RU" sz="1500"/>
              <a:t>Евстафьев Олег Александрович</a:t>
            </a:r>
          </a:p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 algn="ctr"/>
            <a:r>
              <a:rPr lang="ru-RU" sz="1400" err="1"/>
              <a:t>Асадулаев</a:t>
            </a:r>
            <a:r>
              <a:rPr lang="ru-RU" sz="1400"/>
              <a:t> </a:t>
            </a:r>
            <a:r>
              <a:rPr lang="ru-RU" sz="1400" err="1"/>
              <a:t>Арип</a:t>
            </a:r>
            <a:r>
              <a:rPr lang="ru-RU" sz="1400"/>
              <a:t> </a:t>
            </a:r>
            <a:r>
              <a:rPr lang="ru-RU" sz="1400" err="1"/>
              <a:t>Амирханович</a:t>
            </a:r>
            <a:r>
              <a:rPr lang="ru-RU" sz="1400"/>
              <a:t> 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/>
              <a:t>Кандидат технических наук, ассистент кафедры систем управления и информатики</a:t>
            </a:r>
          </a:p>
          <a:p>
            <a:endParaRPr lang="ru-RU"/>
          </a:p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/>
              <a:t>Ассистент, факультет систем управления и робототехники</a:t>
            </a:r>
          </a:p>
          <a:p>
            <a:endParaRPr lang="ru-RU"/>
          </a:p>
          <a:p>
            <a:r>
              <a:rPr lang="ru-RU"/>
              <a:t>Преподает дисциплины: «Глубокое обучение», «Прикладной искусственный интеллект»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Кто занимается этим в ИТМО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r>
              <a:rPr lang="ru-RU"/>
              <a:t>Сотрудник Международной лаборатории «Компьютерные технологии» ИТМО</a:t>
            </a:r>
          </a:p>
          <a:p>
            <a:endParaRPr lang="ru-RU"/>
          </a:p>
          <a:p>
            <a:r>
              <a:rPr lang="ru-RU"/>
              <a:t>Ведет курс «Обучение с подкреплением»</a:t>
            </a:r>
            <a:br>
              <a:rPr lang="ru-RU"/>
            </a:br>
            <a:endParaRPr lang="ru-RU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98BE48A4-EBBB-156D-739A-E7D0659C950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6B9C87A-1CB9-8548-2E75-F473D1DB0B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6402AD0D-FAC5-A78B-C591-21ADC2B938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9696E2AD-DA74-E2A7-130B-0289A480E0FF}"/>
              </a:ext>
            </a:extLst>
          </p:cNvPr>
          <p:cNvSpPr/>
          <p:nvPr/>
        </p:nvSpPr>
        <p:spPr>
          <a:xfrm>
            <a:off x="949565" y="936185"/>
            <a:ext cx="1614639" cy="1891299"/>
          </a:xfrm>
          <a:prstGeom prst="roundRect">
            <a:avLst>
              <a:gd name="adj" fmla="val 958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55E1A7D5-C772-5096-2387-C06578EF947A}"/>
              </a:ext>
            </a:extLst>
          </p:cNvPr>
          <p:cNvSpPr/>
          <p:nvPr/>
        </p:nvSpPr>
        <p:spPr>
          <a:xfrm>
            <a:off x="3521521" y="927909"/>
            <a:ext cx="1972246" cy="1891299"/>
          </a:xfrm>
          <a:prstGeom prst="roundRect">
            <a:avLst>
              <a:gd name="adj" fmla="val 958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7AE0341D-750E-37A3-48A2-19110A754353}"/>
              </a:ext>
            </a:extLst>
          </p:cNvPr>
          <p:cNvSpPr/>
          <p:nvPr/>
        </p:nvSpPr>
        <p:spPr>
          <a:xfrm>
            <a:off x="6456129" y="927908"/>
            <a:ext cx="1614639" cy="1891299"/>
          </a:xfrm>
          <a:prstGeom prst="roundRect">
            <a:avLst>
              <a:gd name="adj" fmla="val 958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3B485A4-6737-3D91-2256-762027F521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311" y="2242069"/>
            <a:ext cx="3790294" cy="2375010"/>
          </a:xfrm>
        </p:spPr>
      </p:pic>
      <p:pic>
        <p:nvPicPr>
          <p:cNvPr id="5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B23745A-4AD9-CBF2-0891-916E2241C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50" y="2242069"/>
            <a:ext cx="3790294" cy="2450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874E1-9747-3232-4809-ABF26415524D}"/>
              </a:ext>
            </a:extLst>
          </p:cNvPr>
          <p:cNvSpPr txBox="1"/>
          <p:nvPr/>
        </p:nvSpPr>
        <p:spPr>
          <a:xfrm>
            <a:off x="539310" y="1168562"/>
            <a:ext cx="727183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600" b="1"/>
              <a:t>Self-Inspection Method of Unmanned Aerial Vehicles in Power Plants Using Deep </a:t>
            </a:r>
            <a:endParaRPr lang="ru-RU" sz="1600" b="1"/>
          </a:p>
          <a:p>
            <a:r>
              <a:rPr lang="en" sz="1600" b="1"/>
              <a:t>Q-Network</a:t>
            </a:r>
            <a:r>
              <a:rPr lang="ru-RU" sz="1600" b="1">
                <a:latin typeface="Golos Text"/>
              </a:rPr>
              <a:t> </a:t>
            </a:r>
            <a:r>
              <a:rPr lang="en" sz="1600" b="1"/>
              <a:t>Reinforcement Learning</a:t>
            </a:r>
            <a:br>
              <a:rPr lang="en" sz="1800" i="1">
                <a:effectLst/>
                <a:latin typeface="TimesNewRomanPS"/>
              </a:rPr>
            </a:br>
            <a:endParaRPr lang="en"/>
          </a:p>
        </p:txBody>
      </p:sp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C43777A7-E177-8EFF-2EF1-A90F14A2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>
                <a:latin typeface="Golos Text DemiBold"/>
              </a:rPr>
              <a:t>Применение RL в задачах робототехники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874E1-9747-3232-4809-ABF26415524D}"/>
              </a:ext>
            </a:extLst>
          </p:cNvPr>
          <p:cNvSpPr txBox="1"/>
          <p:nvPr/>
        </p:nvSpPr>
        <p:spPr>
          <a:xfrm>
            <a:off x="539310" y="1168562"/>
            <a:ext cx="727183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b="1"/>
              <a:t>Исследование алгоритмов повышающих качество обучения с подкреплением в симуляции для использования на реальных робототехнических системах</a:t>
            </a:r>
            <a:br>
              <a:rPr lang="en" sz="1800" i="1">
                <a:effectLst/>
                <a:latin typeface="TimesNewRomanPS"/>
              </a:rPr>
            </a:br>
            <a:endParaRPr lang="en"/>
          </a:p>
        </p:txBody>
      </p:sp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C43777A7-E177-8EFF-2EF1-A90F14A2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>
                <a:latin typeface="Golos Text DemiBold"/>
              </a:rPr>
              <a:t>Применение RL в задачах робототехники</a:t>
            </a:r>
            <a:endParaRPr lang="ru-RU"/>
          </a:p>
        </p:txBody>
      </p:sp>
      <p:pic>
        <p:nvPicPr>
          <p:cNvPr id="9218" name="Picture 2" descr="Учебный центр студенческой науки ИТМО: записи сообщества | ВКонтакте">
            <a:extLst>
              <a:ext uri="{FF2B5EF4-FFF2-40B4-BE49-F238E27FC236}">
                <a16:creationId xmlns:a16="http://schemas.microsoft.com/office/drawing/2014/main" id="{1C813DF4-55D2-22F5-3BE3-D033BEE9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17" y="2030336"/>
            <a:ext cx="2283883" cy="228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Учёные из России создадут интеллектуальные робототехнические системы">
            <a:extLst>
              <a:ext uri="{FF2B5EF4-FFF2-40B4-BE49-F238E27FC236}">
                <a16:creationId xmlns:a16="http://schemas.microsoft.com/office/drawing/2014/main" id="{6050486F-4D37-BF19-ABB1-C44FEAAE0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2" y="2569027"/>
            <a:ext cx="3962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87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874E1-9747-3232-4809-ABF26415524D}"/>
              </a:ext>
            </a:extLst>
          </p:cNvPr>
          <p:cNvSpPr txBox="1"/>
          <p:nvPr/>
        </p:nvSpPr>
        <p:spPr>
          <a:xfrm>
            <a:off x="539310" y="1168562"/>
            <a:ext cx="727183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600" b="1"/>
              <a:t>Reinforcement Learning based Autonomous Multi-Rotor Landing on</a:t>
            </a:r>
          </a:p>
          <a:p>
            <a:r>
              <a:rPr lang="en" sz="1600" b="1"/>
              <a:t>Moving Platforms</a:t>
            </a:r>
          </a:p>
        </p:txBody>
      </p:sp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C43777A7-E177-8EFF-2EF1-A90F14A2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>
                <a:latin typeface="Golos Text DemiBold"/>
              </a:rPr>
              <a:t>Применение RL в задачах робототехники</a:t>
            </a:r>
            <a:endParaRPr lang="ru-RU"/>
          </a:p>
        </p:txBody>
      </p:sp>
      <p:pic>
        <p:nvPicPr>
          <p:cNvPr id="11266" name="Picture 2" descr="Робототехнические системы для обслуживания центров обработки данных: новые  решения и перспективы | ТЕХНОЛОГИИ, ИНЖИНИРИНГ, ИННОВАЦИИ">
            <a:extLst>
              <a:ext uri="{FF2B5EF4-FFF2-40B4-BE49-F238E27FC236}">
                <a16:creationId xmlns:a16="http://schemas.microsoft.com/office/drawing/2014/main" id="{A70D1C9F-3446-CBCF-60CB-D6E012EF8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899" y="2078981"/>
            <a:ext cx="4396636" cy="230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383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7AED627-6238-4F6F-74AA-92D7695A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>
                <a:latin typeface="Golos Text DemiBold"/>
              </a:rPr>
              <a:t>Применение RL в задачах робототехники</a:t>
            </a:r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AD97B8D-646E-6B1A-D8CA-F2910F997C7B}"/>
              </a:ext>
            </a:extLst>
          </p:cNvPr>
          <p:cNvSpPr txBox="1">
            <a:spLocks/>
          </p:cNvSpPr>
          <p:nvPr/>
        </p:nvSpPr>
        <p:spPr>
          <a:xfrm>
            <a:off x="609600" y="458835"/>
            <a:ext cx="6824382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00296-D188-3D72-C621-68A30C065E1B}"/>
              </a:ext>
            </a:extLst>
          </p:cNvPr>
          <p:cNvSpPr txBox="1"/>
          <p:nvPr/>
        </p:nvSpPr>
        <p:spPr>
          <a:xfrm>
            <a:off x="539310" y="1168562"/>
            <a:ext cx="7271835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600" b="1"/>
              <a:t>Reinforcement Learning for Vision-based Object Manipulation with Non-parametric Policy and Action Primitives </a:t>
            </a:r>
          </a:p>
          <a:p>
            <a:br>
              <a:rPr lang="en" sz="1800" i="1">
                <a:effectLst/>
                <a:latin typeface="TimesNewRomanPS"/>
              </a:rPr>
            </a:br>
            <a:endParaRPr lang="en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83A1191-5318-9356-5086-D93B771B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0" y="1866862"/>
            <a:ext cx="3753173" cy="28178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312947-AA25-1493-7246-AF0DF704C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519" y="1866861"/>
            <a:ext cx="3261436" cy="281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3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439BA41-CD7A-F9EB-EFEE-D3CD914F44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" sz="1600" b="1">
                <a:latin typeface="+mn-lt"/>
                <a:cs typeface="+mn-cs"/>
              </a:rPr>
              <a:t>Robots Learning to Move like Animals</a:t>
            </a:r>
          </a:p>
          <a:p>
            <a:br>
              <a:rPr lang="en"/>
            </a:br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861788D-0635-6A4F-DFF1-F993952A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>
                <a:latin typeface="Golos Text DemiBold"/>
              </a:rPr>
              <a:t>Применение RL в задачах робототехники</a:t>
            </a:r>
            <a:endParaRPr lang="ru-RU"/>
          </a:p>
        </p:txBody>
      </p:sp>
      <p:pic>
        <p:nvPicPr>
          <p:cNvPr id="9" name="Рисунок 8" descr="Изображение выглядит как оружие, снимок экрана, винтовка&#10;&#10;Автоматически созданное описание">
            <a:extLst>
              <a:ext uri="{FF2B5EF4-FFF2-40B4-BE49-F238E27FC236}">
                <a16:creationId xmlns:a16="http://schemas.microsoft.com/office/drawing/2014/main" id="{F24931A6-1FBC-F01F-ACF0-9B5D63B45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0531"/>
            <a:ext cx="3810000" cy="1803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AAEB29-1C58-BF41-34B3-AB70981A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0186"/>
            <a:ext cx="3810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B64E3-7DB2-2E10-7185-28D48436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Используемая 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162355-2816-A055-9A31-4AAC170A74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1500"/>
              <a:t>Т. Ю. Ким</a:t>
            </a:r>
            <a:r>
              <a:rPr lang="en-US" sz="1500"/>
              <a:t>. </a:t>
            </a:r>
            <a:r>
              <a:rPr lang="ru-RU" sz="1500"/>
              <a:t>Применение алгоритма </a:t>
            </a:r>
            <a:r>
              <a:rPr lang="en-US" sz="1500"/>
              <a:t>DDPG </a:t>
            </a:r>
            <a:r>
              <a:rPr lang="ru-RU" sz="1500"/>
              <a:t>обучения с подкреплением для мобильного робота</a:t>
            </a:r>
            <a:endParaRPr lang="en-US" sz="1500"/>
          </a:p>
          <a:p>
            <a:pPr marL="457200" indent="-457200">
              <a:buFont typeface="+mj-lt"/>
              <a:buAutoNum type="arabicPeriod"/>
            </a:pPr>
            <a:r>
              <a:rPr lang="en" sz="1500" err="1"/>
              <a:t>Haoran</a:t>
            </a:r>
            <a:r>
              <a:rPr lang="en" sz="1500"/>
              <a:t> Guan. Self-Inspection Method of Unmanned Aerial Vehicles in Power Plants Using Deep Q-Network Reinforcement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" sz="1500"/>
              <a:t>Dongwon Son∗, </a:t>
            </a:r>
            <a:r>
              <a:rPr lang="en" sz="1500" err="1"/>
              <a:t>Myungsin</a:t>
            </a:r>
            <a:r>
              <a:rPr lang="en" sz="1500"/>
              <a:t> Kim, </a:t>
            </a:r>
            <a:r>
              <a:rPr lang="en" sz="1500" err="1"/>
              <a:t>Jaecheol</a:t>
            </a:r>
            <a:r>
              <a:rPr lang="en" sz="1500"/>
              <a:t> Sim, and </a:t>
            </a:r>
            <a:r>
              <a:rPr lang="en" sz="1500" err="1"/>
              <a:t>Wonsik</a:t>
            </a:r>
            <a:r>
              <a:rPr lang="en" sz="1500"/>
              <a:t> Shin. Reinforcement Learning for Vision-based Object Manipulation with Non-parametric Policy and Action Primitives </a:t>
            </a:r>
          </a:p>
          <a:p>
            <a:pPr marL="457200" indent="-457200">
              <a:buFont typeface="+mj-lt"/>
              <a:buAutoNum type="arabicPeriod"/>
            </a:pPr>
            <a:r>
              <a:rPr lang="en" sz="1500"/>
              <a:t>Pascal Goldschmid and Aamir Ahmad. Reinforcement Learning based Autonomous Multi-Rotor Landing on Moving Platforms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500"/>
              <a:t>Труфанова А.А., Симонов Р.А., Симонов Н.А. (науч. рук. </a:t>
            </a:r>
            <a:r>
              <a:rPr lang="ru-RU" sz="1500" err="1"/>
              <a:t>Ведяков</a:t>
            </a:r>
            <a:r>
              <a:rPr lang="ru-RU" sz="1500"/>
              <a:t> А.А.</a:t>
            </a:r>
            <a:r>
              <a:rPr lang="en-US" sz="1500"/>
              <a:t>).</a:t>
            </a:r>
            <a:r>
              <a:rPr lang="ru-RU" sz="1500"/>
              <a:t> Исследование алгоритмов повышающих качество обучения с подкреплением в симуляции для использования на реальных робототехнических системах</a:t>
            </a:r>
            <a:endParaRPr lang="en-US" sz="1500"/>
          </a:p>
          <a:p>
            <a:pPr marL="457200" indent="-457200">
              <a:buFont typeface="+mj-lt"/>
              <a:buAutoNum type="arabicPeriod"/>
            </a:pPr>
            <a:r>
              <a:rPr lang="en" sz="1500" err="1"/>
              <a:t>Xue</a:t>
            </a:r>
            <a:r>
              <a:rPr lang="en" sz="1500"/>
              <a:t> Bin (Jason) Peng. Robots Learning to Move like Animals</a:t>
            </a:r>
          </a:p>
          <a:p>
            <a:pPr marL="457200" indent="-457200">
              <a:buFont typeface="+mj-lt"/>
              <a:buAutoNum type="arabicPeriod"/>
            </a:pPr>
            <a:r>
              <a:rPr lang="en" sz="1500" err="1"/>
              <a:t>Corentin</a:t>
            </a:r>
            <a:r>
              <a:rPr lang="en" sz="1500"/>
              <a:t> </a:t>
            </a:r>
            <a:r>
              <a:rPr lang="en" sz="1500" err="1"/>
              <a:t>Risselin</a:t>
            </a:r>
            <a:r>
              <a:rPr lang="en" sz="1500"/>
              <a:t>. Understanding Q-learning: How a Reward Is All You Need</a:t>
            </a:r>
          </a:p>
          <a:p>
            <a:br>
              <a:rPr lang="en" sz="1600"/>
            </a:br>
            <a:endParaRPr lang="en" sz="1800"/>
          </a:p>
          <a:p>
            <a:pPr marL="457200" indent="-457200">
              <a:buFont typeface="+mj-lt"/>
              <a:buAutoNum type="arabicPeriod"/>
            </a:pPr>
            <a:endParaRPr lang="en-US" sz="1800" b="1">
              <a:effectLst/>
              <a:latin typeface="TimesNewRomanPS"/>
            </a:endParaRPr>
          </a:p>
          <a:p>
            <a:endParaRPr lang="ru-RU"/>
          </a:p>
          <a:p>
            <a:pPr marL="457200" indent="-457200">
              <a:buFont typeface="+mj-lt"/>
              <a:buAutoNum type="arabicPeriod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177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/>
              <a:t>Спасибо</a:t>
            </a:r>
            <a:br>
              <a:rPr lang="ru-RU" sz="4400"/>
            </a:br>
            <a:r>
              <a:rPr lang="ru-RU" sz="4400"/>
              <a:t>за внимание!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772109" y="4011562"/>
            <a:ext cx="1914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by </a:t>
            </a:r>
            <a:r>
              <a:rPr lang="ru-RU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люди, честно разбирающиеся в этой теме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" sz="1800">
                <a:latin typeface="Golos Text"/>
              </a:rPr>
              <a:t>Обучение с подкреплением (англ. </a:t>
            </a:r>
            <a:r>
              <a:rPr lang="ru" sz="1800" i="1">
                <a:latin typeface="Golos Text"/>
              </a:rPr>
              <a:t>reinforcement learning</a:t>
            </a:r>
            <a:r>
              <a:rPr lang="ru" sz="1800">
                <a:latin typeface="Golos Text"/>
              </a:rPr>
              <a:t>) — один из способов машинного обучения, в ходе которого испытуемая система (агент) обучается, взаимодействуя с некоторой средой</a:t>
            </a:r>
          </a:p>
          <a:p>
            <a:endParaRPr lang="ru" sz="1800" i="1">
              <a:latin typeface="Golos Text"/>
            </a:endParaRPr>
          </a:p>
          <a:p>
            <a:pPr marL="285750" indent="-285750">
              <a:buFont typeface="Wingdings"/>
              <a:buChar char="ü"/>
            </a:pPr>
            <a:endParaRPr lang="ru" sz="1800" i="1">
              <a:latin typeface="Golos Tex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Обучение с подкреплением</a:t>
            </a:r>
            <a:r>
              <a:rPr lang="en-US"/>
              <a:t> (RL)</a:t>
            </a:r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0123D5-8D4C-7E46-4F52-186E929B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87" y="2560967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>
                <a:latin typeface="Golos Text DemiBold"/>
              </a:rPr>
              <a:t>Обучение с подкреплением (RL)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ru-RU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ru-RU" sz="1800">
                <a:solidFill>
                  <a:srgbClr val="2C2D2E"/>
                </a:solidFill>
                <a:latin typeface="Golos Text" panose="020B0503020202020204"/>
              </a:rPr>
              <a:t>Агент знает конечную цель, но ему неизвестен алгоритм ее достижения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ru-RU" sz="1800">
                <a:solidFill>
                  <a:srgbClr val="2C2D2E"/>
                </a:solidFill>
                <a:latin typeface="Golos Text" panose="020B0503020202020204"/>
              </a:rPr>
              <a:t>Обучение происходит путем проб и ошибок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ru-RU" sz="1800">
                <a:solidFill>
                  <a:srgbClr val="2C2D2E"/>
                </a:solidFill>
                <a:latin typeface="Golos Text" panose="020B0503020202020204"/>
              </a:rPr>
              <a:t>Системе заранее неизвестны правильные действия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ru-RU" sz="1800">
                <a:solidFill>
                  <a:srgbClr val="2C2D2E"/>
                </a:solidFill>
                <a:latin typeface="Golos Text" panose="020B0503020202020204"/>
              </a:rPr>
              <a:t>Цель RL - обучить агента определенному поведению</a:t>
            </a:r>
          </a:p>
        </p:txBody>
      </p:sp>
    </p:spTree>
    <p:extLst>
      <p:ext uri="{BB962C8B-B14F-4D97-AF65-F5344CB8AC3E}">
        <p14:creationId xmlns:p14="http://schemas.microsoft.com/office/powerpoint/2010/main" val="380672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диаграмм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ACA1A350-CF51-838C-7E76-C88124F0C2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85" r="5985"/>
          <a:stretch>
            <a:fillRect/>
          </a:stretch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Как работает обучение с подкреплением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latin typeface="Golos Text"/>
              </a:rPr>
              <a:t>Основные элементы </a:t>
            </a:r>
            <a:r>
              <a:rPr lang="en-US"/>
              <a:t>RL </a:t>
            </a:r>
            <a:r>
              <a:rPr lang="ru-RU">
                <a:latin typeface="Golos Text"/>
              </a:rPr>
              <a:t>системы: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latin typeface="Golos Text"/>
              </a:rPr>
              <a:t>Агент (обучающийся)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latin typeface="Golos Text"/>
              </a:rPr>
              <a:t>Окружающая среда, с которой взаимодействует Агент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latin typeface="Golos Text"/>
              </a:rPr>
              <a:t>Действие Агента, которое следует заданной стратегии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latin typeface="Golos Text"/>
              </a:rPr>
              <a:t>Награда, которую Агент получает в зависимости от успешности выполнения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2C672-5618-DC02-448A-4A749B35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Марковский процесс принятия решений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064F8DA9-96E0-2D86-526D-B2B51924DD2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5508171" y="1153886"/>
                <a:ext cx="2602896" cy="3425371"/>
              </a:xfrm>
            </p:spPr>
            <p:txBody>
              <a:bodyPr/>
              <a:lstStyle/>
              <a:p>
                <a:r>
                  <a:rPr lang="ru-RU"/>
                  <a:t>Для определения МППР используется: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S </a:t>
                </a:r>
                <a:r>
                  <a:rPr lang="ru-RU"/>
                  <a:t>конечное множество состояний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A </a:t>
                </a:r>
                <a:r>
                  <a:rPr lang="ru-RU"/>
                  <a:t>конечное множество действий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/>
                  <a:t>Вероятность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/>
                  <a:t> вознаграждение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/>
              </a:p>
              <a:p>
                <a:r>
                  <a:rPr lang="ru-RU"/>
                  <a:t>Для определения МППР задают 4-кортеж вида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∗,∗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∗,∗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064F8DA9-96E0-2D86-526D-B2B51924D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5508171" y="1153886"/>
                <a:ext cx="2602896" cy="3425371"/>
              </a:xfrm>
              <a:blipFill>
                <a:blip r:embed="rId2"/>
                <a:stretch>
                  <a:fillRect l="-703" t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 descr="Изображение выглядит как рисунок, зарисовка, графическая вставка, Штрихов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297FA72D-7D86-6E07-9A70-FCA335C77E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7" r="2017"/>
          <a:stretch>
            <a:fillRect/>
          </a:stretch>
        </p:blipFill>
        <p:spPr/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4DFCD55-03FF-0D22-1B9C-FE887EC50FDE}"/>
              </a:ext>
            </a:extLst>
          </p:cNvPr>
          <p:cNvSpPr txBox="1"/>
          <p:nvPr/>
        </p:nvSpPr>
        <p:spPr>
          <a:xfrm>
            <a:off x="647363" y="4440757"/>
            <a:ext cx="3924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>
                <a:latin typeface="Courier New" panose="02070309020205020404" pitchFamily="49" charset="0"/>
                <a:cs typeface="Courier New" panose="02070309020205020404" pitchFamily="49" charset="0"/>
              </a:rPr>
              <a:t>From: https://</a:t>
            </a:r>
            <a:r>
              <a:rPr lang="en-US" sz="1200" u="sng" err="1"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1200" u="sng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ru-RU" sz="1200" u="sng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4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909955" cy="527284"/>
          </a:xfrm>
        </p:spPr>
        <p:txBody>
          <a:bodyPr>
            <a:normAutofit fontScale="90000"/>
          </a:bodyPr>
          <a:lstStyle/>
          <a:p>
            <a:r>
              <a:rPr lang="ru-RU"/>
              <a:t>Как работает обучение с подкреплением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Текст 5">
                <a:extLst>
                  <a:ext uri="{FF2B5EF4-FFF2-40B4-BE49-F238E27FC236}">
                    <a16:creationId xmlns:a16="http://schemas.microsoft.com/office/drawing/2014/main" id="{C9A927D3-D22C-72D3-9160-2A7238153B0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/>
                  <a:t>Простейшая модель состоит из: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/>
                  <a:t>Множества состояний окружения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/>
                  <a:t>Множества действий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/>
                  <a:t>Множество «выигрышей»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ru-RU"/>
              </a:p>
              <a:p>
                <a:endParaRPr lang="ru-RU"/>
              </a:p>
              <a:p>
                <a:r>
                  <a:rPr lang="ru-RU"/>
                  <a:t>В произвольный момент времени </a:t>
                </a:r>
                <a:r>
                  <a:rPr lang="en"/>
                  <a:t>t </a:t>
                </a:r>
                <a:r>
                  <a:rPr lang="ru-RU"/>
                  <a:t>агент характеризуется состоянием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/>
                  <a:t> и множеством возможных действий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/>
              </a:p>
              <a:p>
                <a:endParaRPr lang="ru-RU"/>
              </a:p>
              <a:p>
                <a:r>
                  <a:rPr lang="ru-RU"/>
                  <a:t>Выбирая действие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</a:t>
                </a:r>
                <a:r>
                  <a:rPr lang="ru-RU"/>
                  <a:t>он переходит в состояние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/>
                  <a:t>и получает выигрыш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/>
              </a:p>
              <a:p>
                <a:endParaRPr lang="ru-RU"/>
              </a:p>
              <a:p>
                <a:r>
                  <a:rPr lang="ru-RU"/>
                  <a:t>Основываясь на таком взаимодействии с окружающей средой, агент, обучающийся с подкреплением, должен выработать стратегию 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"/>
                  <a:t>, </a:t>
                </a:r>
                <a:r>
                  <a:rPr lang="ru-RU"/>
                  <a:t>которая максимизирует величину величину: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ru-RU"/>
                  <a:t>,</a:t>
                </a:r>
              </a:p>
              <a:p>
                <a:pPr algn="just"/>
                <a:r>
                  <a:rPr lang="ru-RU"/>
                  <a:t>где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∈[0;1]</m:t>
                    </m:r>
                  </m:oMath>
                </a14:m>
                <a:r>
                  <a:rPr lang="ru-RU"/>
                  <a:t>. </a:t>
                </a:r>
                <a:r>
                  <a:rPr lang="en-US"/>
                  <a:t> </a:t>
                </a:r>
                <a:r>
                  <a:rPr lang="ru-RU"/>
                  <a:t>Величины могут быть различными.</a:t>
                </a:r>
              </a:p>
            </p:txBody>
          </p:sp>
        </mc:Choice>
        <mc:Fallback xmlns="">
          <p:sp>
            <p:nvSpPr>
              <p:cNvPr id="6" name="Текст 5">
                <a:extLst>
                  <a:ext uri="{FF2B5EF4-FFF2-40B4-BE49-F238E27FC236}">
                    <a16:creationId xmlns:a16="http://schemas.microsoft.com/office/drawing/2014/main" id="{C9A927D3-D22C-72D3-9160-2A7238153B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331" t="-787" b="-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 descr="Изображение выглядит как графическая вставка, Графика, Мультфильм, эмотикон&#10;&#10;Автоматически созданное описание">
            <a:extLst>
              <a:ext uri="{FF2B5EF4-FFF2-40B4-BE49-F238E27FC236}">
                <a16:creationId xmlns:a16="http://schemas.microsoft.com/office/drawing/2014/main" id="{ACD0C6F4-6B9C-522C-6E93-9C381D8637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907" b="2907"/>
          <a:stretch>
            <a:fillRect/>
          </a:stretch>
        </p:blipFill>
        <p:spPr/>
      </p:pic>
      <p:pic>
        <p:nvPicPr>
          <p:cNvPr id="20" name="Рисунок 19" descr="Изображение выглядит как рисунок, мультфильм, иллюстрация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EC3B8564-4776-0160-8600-7D6CEC638D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271" b="6271"/>
          <a:stretch>
            <a:fillRect/>
          </a:stretch>
        </p:blipFill>
        <p:spPr/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BEC387-1662-C847-DE26-3F11FEE9F41C}"/>
              </a:ext>
            </a:extLst>
          </p:cNvPr>
          <p:cNvSpPr txBox="1"/>
          <p:nvPr/>
        </p:nvSpPr>
        <p:spPr>
          <a:xfrm>
            <a:off x="457200" y="4818743"/>
            <a:ext cx="7303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>
                <a:latin typeface="Courier New" panose="02070309020205020404" pitchFamily="49" charset="0"/>
                <a:cs typeface="Courier New" panose="02070309020205020404" pitchFamily="49" charset="0"/>
              </a:rPr>
              <a:t>From: </a:t>
            </a:r>
            <a:r>
              <a:rPr lang="en-US" sz="1200" u="sng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https://http://www.machinelearning.ru/</a:t>
            </a:r>
            <a:r>
              <a:rPr lang="en-US" sz="1200" u="sng">
                <a:latin typeface="Courier New" panose="02070309020205020404" pitchFamily="49" charset="0"/>
                <a:cs typeface="Courier New" panose="02070309020205020404" pitchFamily="49" charset="0"/>
              </a:rPr>
              <a:t> and https://</a:t>
            </a:r>
            <a:r>
              <a:rPr lang="en-US" sz="1200" u="sng" err="1">
                <a:latin typeface="Courier New" panose="02070309020205020404" pitchFamily="49" charset="0"/>
                <a:cs typeface="Courier New" panose="02070309020205020404" pitchFamily="49" charset="0"/>
              </a:rPr>
              <a:t>www.freepng.ru</a:t>
            </a:r>
            <a:endParaRPr lang="ru-RU" sz="1200" u="sng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17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9F1A046-B89E-9DE1-1C36-BA20E2612A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pPr algn="ctr"/>
            <a:r>
              <a:rPr lang="ru-RU" sz="1400"/>
              <a:t>Простое суммирование всех наград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638685-6881-44BF-00D6-0C237033DA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pPr algn="ctr"/>
            <a:r>
              <a:rPr lang="ru-RU" sz="1400"/>
              <a:t>+ за конечное время	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12D108-1DD7-890F-90B5-61FFDB1055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 algn="ctr"/>
            <a:r>
              <a:rPr lang="ru-RU" sz="1400"/>
              <a:t>+ с учетом дисконтирования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E2B152-5B32-888B-9D69-F0BFC2420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3591612"/>
            <a:ext cx="8101816" cy="1091764"/>
          </a:xfrm>
        </p:spPr>
        <p:txBody>
          <a:bodyPr/>
          <a:lstStyle/>
          <a:p>
            <a:r>
              <a:rPr lang="ru-RU" sz="1600"/>
              <a:t>Задача Агента является максимизировать вознаграждение за минимальное время. Вознаграждением считается сумма получаемых наград (чаще всего на практике используются суммы наград с дисконтированием)</a:t>
            </a:r>
          </a:p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905AE93-3D88-DBC7-7A2C-6817F971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Оценка эффективности стратегии</a:t>
            </a:r>
          </a:p>
        </p:txBody>
      </p:sp>
      <p:sp>
        <p:nvSpPr>
          <p:cNvPr id="12" name="Объект 4">
            <a:extLst>
              <a:ext uri="{FF2B5EF4-FFF2-40B4-BE49-F238E27FC236}">
                <a16:creationId xmlns:a16="http://schemas.microsoft.com/office/drawing/2014/main" id="{71D81ABA-3DA7-B092-147D-AD183F82EB98}"/>
              </a:ext>
            </a:extLst>
          </p:cNvPr>
          <p:cNvSpPr txBox="1">
            <a:spLocks/>
          </p:cNvSpPr>
          <p:nvPr/>
        </p:nvSpPr>
        <p:spPr>
          <a:xfrm>
            <a:off x="609600" y="3440228"/>
            <a:ext cx="2588883" cy="1395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3" name="Объект 4">
            <a:extLst>
              <a:ext uri="{FF2B5EF4-FFF2-40B4-BE49-F238E27FC236}">
                <a16:creationId xmlns:a16="http://schemas.microsoft.com/office/drawing/2014/main" id="{72E5FB59-B124-1FDE-FE48-4664EDB2BDEF}"/>
              </a:ext>
            </a:extLst>
          </p:cNvPr>
          <p:cNvSpPr txBox="1">
            <a:spLocks/>
          </p:cNvSpPr>
          <p:nvPr/>
        </p:nvSpPr>
        <p:spPr>
          <a:xfrm>
            <a:off x="457200" y="1462154"/>
            <a:ext cx="2588883" cy="1395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4">
                <a:extLst>
                  <a:ext uri="{FF2B5EF4-FFF2-40B4-BE49-F238E27FC236}">
                    <a16:creationId xmlns:a16="http://schemas.microsoft.com/office/drawing/2014/main" id="{385D8083-3FDF-5241-AFD2-63DFF1ADBD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909918"/>
                <a:ext cx="2588883" cy="1796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SzPct val="100000"/>
                  <a:buFont typeface="Arial" panose="020B0604020202020204" pitchFamily="34" charset="0"/>
                  <a:buNone/>
                  <a:defRPr sz="1200" kern="1200" baseline="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i="1">
                  <a:latin typeface="Cambria Math" panose="02040503050406030204" pitchFamily="18" charset="0"/>
                </a:endParaRPr>
              </a:p>
              <a:p>
                <a:pPr algn="ctr"/>
                <a:endParaRPr lang="en-US" i="1">
                  <a:latin typeface="Cambria Math" panose="02040503050406030204" pitchFamily="18" charset="0"/>
                </a:endParaRPr>
              </a:p>
              <a:p>
                <a:pPr algn="ctr"/>
                <a:endParaRPr lang="en-US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600"/>
              </a:p>
            </p:txBody>
          </p:sp>
        </mc:Choice>
        <mc:Fallback xmlns="">
          <p:sp>
            <p:nvSpPr>
              <p:cNvPr id="14" name="Объект 4">
                <a:extLst>
                  <a:ext uri="{FF2B5EF4-FFF2-40B4-BE49-F238E27FC236}">
                    <a16:creationId xmlns:a16="http://schemas.microsoft.com/office/drawing/2014/main" id="{385D8083-3FDF-5241-AFD2-63DFF1ADB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09918"/>
                <a:ext cx="2588883" cy="1796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4">
                <a:extLst>
                  <a:ext uri="{FF2B5EF4-FFF2-40B4-BE49-F238E27FC236}">
                    <a16:creationId xmlns:a16="http://schemas.microsoft.com/office/drawing/2014/main" id="{5F234DC2-7BFD-DB7D-4950-309045A730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8945" y="946230"/>
                <a:ext cx="2588883" cy="17953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SzPct val="100000"/>
                  <a:buFont typeface="Arial" panose="020B0604020202020204" pitchFamily="34" charset="0"/>
                  <a:buNone/>
                  <a:defRPr sz="1200" kern="1200" baseline="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i="1">
                  <a:latin typeface="Cambria Math" panose="02040503050406030204" pitchFamily="18" charset="0"/>
                </a:endParaRP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600"/>
              </a:p>
            </p:txBody>
          </p:sp>
        </mc:Choice>
        <mc:Fallback xmlns="">
          <p:sp>
            <p:nvSpPr>
              <p:cNvPr id="15" name="Объект 4">
                <a:extLst>
                  <a:ext uri="{FF2B5EF4-FFF2-40B4-BE49-F238E27FC236}">
                    <a16:creationId xmlns:a16="http://schemas.microsoft.com/office/drawing/2014/main" id="{5F234DC2-7BFD-DB7D-4950-309045A7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5" y="946230"/>
                <a:ext cx="2588883" cy="1795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Объект 4">
                <a:extLst>
                  <a:ext uri="{FF2B5EF4-FFF2-40B4-BE49-F238E27FC236}">
                    <a16:creationId xmlns:a16="http://schemas.microsoft.com/office/drawing/2014/main" id="{BAC178F0-ACEC-2D94-12F2-9231115D91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0690" y="909918"/>
                <a:ext cx="2588883" cy="17953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SzPct val="100000"/>
                  <a:buFont typeface="Arial" panose="020B0604020202020204" pitchFamily="34" charset="0"/>
                  <a:buNone/>
                  <a:defRPr sz="1200" kern="1200" baseline="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Golos Text" panose="020B0503020202020204" pitchFamily="34" charset="-52"/>
                    <a:ea typeface="+mn-ea"/>
                    <a:cs typeface="Golos Text" panose="020B0503020202020204" pitchFamily="34" charset="-52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i="1">
                  <a:latin typeface="Cambria Math" panose="02040503050406030204" pitchFamily="18" charset="0"/>
                </a:endParaRP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1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600"/>
              </a:p>
            </p:txBody>
          </p:sp>
        </mc:Choice>
        <mc:Fallback xmlns="">
          <p:sp>
            <p:nvSpPr>
              <p:cNvPr id="16" name="Объект 4">
                <a:extLst>
                  <a:ext uri="{FF2B5EF4-FFF2-40B4-BE49-F238E27FC236}">
                    <a16:creationId xmlns:a16="http://schemas.microsoft.com/office/drawing/2014/main" id="{BAC178F0-ACEC-2D94-12F2-9231115D9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90" y="909918"/>
                <a:ext cx="2588883" cy="1795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88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75192-1073-613B-8EAE-A7861B60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Q-</a:t>
            </a:r>
            <a:r>
              <a:rPr lang="en-US" err="1"/>
              <a:t>Learing</a:t>
            </a:r>
            <a:r>
              <a:rPr lang="ru-RU"/>
              <a:t>.</a:t>
            </a:r>
            <a:r>
              <a:rPr lang="en-US"/>
              <a:t> Q-Table.</a:t>
            </a:r>
            <a:r>
              <a:rPr lang="ru-RU"/>
              <a:t> Что это?</a:t>
            </a:r>
          </a:p>
        </p:txBody>
      </p:sp>
      <p:pic>
        <p:nvPicPr>
          <p:cNvPr id="10" name="Рисунок 9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CA546C5B-1361-AEEA-6FF4-9FA2C9E6BC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982" r="7982"/>
          <a:stretch>
            <a:fillRect/>
          </a:stretch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9E32F0B4-90DD-FA51-0EA7-3944A986E92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/>
                  <a:t>На основе получаемого от среды вознаграждения Агент формирует функцию полезности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"/>
                  <a:t>, </a:t>
                </a:r>
                <a:r>
                  <a:rPr lang="ru-RU"/>
                  <a:t>что впоследствии дает ему возможность уже не случайно выбирать стратегию поведения, а учитывать опыт предыдущего взаимодействия со средой.</a:t>
                </a:r>
                <a:endParaRPr lang="en-US"/>
              </a:p>
              <a:p>
                <a:endParaRPr lang="en-US"/>
              </a:p>
              <a:p>
                <a:r>
                  <a:rPr lang="ru-RU"/>
                  <a:t>Можно построить таблицу со всевозможными парами состояний/действий для более эффективного выбора.</a:t>
                </a:r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9E32F0B4-90DD-FA51-0EA7-3944A986E9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723" t="-178" r="-1687" b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C4B41AB-80B8-EC67-DA63-6234D61FFA91}"/>
              </a:ext>
            </a:extLst>
          </p:cNvPr>
          <p:cNvSpPr txBox="1"/>
          <p:nvPr/>
        </p:nvSpPr>
        <p:spPr>
          <a:xfrm>
            <a:off x="647363" y="4440757"/>
            <a:ext cx="3924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>
                <a:latin typeface="Courier New" panose="02070309020205020404" pitchFamily="49" charset="0"/>
                <a:cs typeface="Courier New" panose="02070309020205020404" pitchFamily="49" charset="0"/>
              </a:rPr>
              <a:t>From: https://</a:t>
            </a:r>
            <a:r>
              <a:rPr lang="en-US" sz="1200" u="sng" err="1">
                <a:latin typeface="Courier New" panose="02070309020205020404" pitchFamily="49" charset="0"/>
                <a:cs typeface="Courier New" panose="02070309020205020404" pitchFamily="49" charset="0"/>
              </a:rPr>
              <a:t>blog.spiceai.org</a:t>
            </a:r>
            <a:r>
              <a:rPr lang="ru-RU" sz="1200" u="sng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6657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3795D6B-08E7-5BBF-69FB-9815496E03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ru-RU"/>
              <a:t>Фокусируется на проблеме в целом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ru-RU"/>
              <a:t>Не требует специального этапа сбора данных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ru-RU"/>
              <a:t>Способен подстраиваться под динамичные, новые среды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EB8DBF-27CC-C21C-EF59-80F99C2465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Преимущества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5F98B5-75EB-0F3F-4E30-5B47CADE6F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ru-RU" sz="1600"/>
              <a:t>Большое количество времени на обучение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ru-RU" sz="1600"/>
              <a:t>Отсутствие возможности повлиять на принимаемые агентом решения</a:t>
            </a:r>
          </a:p>
          <a:p>
            <a:pPr marL="285750" indent="-285750">
              <a:buFont typeface="Wingdings" pitchFamily="2" charset="2"/>
              <a:buChar char="ü"/>
            </a:pPr>
            <a:endParaRPr lang="ru-RU" sz="160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CB367E-B4DC-5C97-6D54-054622E5AB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Недостатки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EED79C-A367-2416-18E1-52732E61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Преимущества и недостатки </a:t>
            </a:r>
            <a:r>
              <a:rPr lang="en-US"/>
              <a:t>RL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5969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Экран (16:9)</PresentationFormat>
  <Slides>17</Slides>
  <Notes>1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Тема1</vt:lpstr>
      <vt:lpstr>Q-learning и обучение с подкреплением  </vt:lpstr>
      <vt:lpstr>Обучение с подкреплением (RL)</vt:lpstr>
      <vt:lpstr>Обучение с подкреплением (RL)</vt:lpstr>
      <vt:lpstr>Как работает обучение с подкреплением</vt:lpstr>
      <vt:lpstr>Марковский процесс принятия решений</vt:lpstr>
      <vt:lpstr>Как работает обучение с подкреплением</vt:lpstr>
      <vt:lpstr>Оценка эффективности стратегии</vt:lpstr>
      <vt:lpstr>Q-Learing. Q-Table. Что это?</vt:lpstr>
      <vt:lpstr>Преимущества и недостатки RL</vt:lpstr>
      <vt:lpstr>Кто занимается этим в ИТМО</vt:lpstr>
      <vt:lpstr>Применение RL в задачах робототехники</vt:lpstr>
      <vt:lpstr>Применение RL в задачах робототехники</vt:lpstr>
      <vt:lpstr>Применение RL в задачах робототехники</vt:lpstr>
      <vt:lpstr>Применение RL в задачах робототехники</vt:lpstr>
      <vt:lpstr>Применение RL в задачах робототехники</vt:lpstr>
      <vt:lpstr>Используемая источники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revision>5</cp:revision>
  <dcterms:created xsi:type="dcterms:W3CDTF">2014-06-27T12:30:22Z</dcterms:created>
  <dcterms:modified xsi:type="dcterms:W3CDTF">2023-06-04T12:03:05Z</dcterms:modified>
</cp:coreProperties>
</file>